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Mon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28" roundtripDataSignature="AMtx7mghAiYVswQpDSAh6HDRkt98Bbwct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Mon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ono-italic.fntdata"/><Relationship Id="rId25" Type="http://schemas.openxmlformats.org/officeDocument/2006/relationships/font" Target="fonts/RobotoMono-bold.fntdata"/><Relationship Id="rId28" Type="http://customschemas.google.com/relationships/presentationmetadata" Target="metadata"/><Relationship Id="rId27" Type="http://schemas.openxmlformats.org/officeDocument/2006/relationships/font" Target="fonts/RobotoMon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beb8786fc3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beb8786fc3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beb8786fc3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beb8786fc3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Models are the foundation. LangChain lets you plug in different LLMs—from OpenAI, Anthropic, Cohere, or Hugging Face.</a:t>
            </a:r>
            <a:endParaRPr/>
          </a:p>
          <a:p>
            <a:pPr indent="0" lvl="0" marL="0" rtl="0" algn="l">
              <a:lnSpc>
                <a:spcPct val="100000"/>
              </a:lnSpc>
              <a:spcBef>
                <a:spcPts val="0"/>
              </a:spcBef>
              <a:spcAft>
                <a:spcPts val="0"/>
              </a:spcAft>
              <a:buSzPts val="1100"/>
              <a:buNone/>
            </a:pPr>
            <a:r>
              <a:rPr lang="en"/>
              <a:t>For example, Hugging Face hosts thousands of open-source models—from small distilled models to large instruct-tuned LLMs.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beb8786fc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beb8786fc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LangChain has more GitHub stars than every other LLM framework combined. Companies are using it in production, job postings list it as a skill, and it supports every major model provider. The biggest reason for us today: it turns what would be 50 lines of messy API code into a clean 5-line pipeline. That's what we're going to build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700"/>
              </a:spcBef>
              <a:spcAft>
                <a:spcPts val="0"/>
              </a:spcAft>
              <a:buClr>
                <a:schemeClr val="dk1"/>
              </a:buClr>
              <a:buSzPts val="1100"/>
              <a:buFont typeface="Arial"/>
              <a:buNone/>
            </a:pPr>
            <a:r>
              <a:rPr lang="en"/>
              <a:t>LangChain is actually an ecosystem of tools, not just one library.</a:t>
            </a:r>
            <a:endParaRPr/>
          </a:p>
          <a:p>
            <a:pPr indent="0" lvl="0" marL="0" rtl="0" algn="l">
              <a:lnSpc>
                <a:spcPct val="115000"/>
              </a:lnSpc>
              <a:spcBef>
                <a:spcPts val="1700"/>
              </a:spcBef>
              <a:spcAft>
                <a:spcPts val="0"/>
              </a:spcAft>
              <a:buClr>
                <a:schemeClr val="dk1"/>
              </a:buClr>
              <a:buSzPts val="1100"/>
              <a:buFont typeface="Arial"/>
              <a:buNone/>
            </a:pPr>
            <a:r>
              <a:rPr lang="en"/>
              <a:t>At the bottom you have the core — LangChain and LangGraph. These are open source and free. LangChain is the foundation: it gives you building blocks like prompt templates, model wrappers, output parsers, and the pipe syntax to chain them together. That's 90% of what we'll use today.</a:t>
            </a:r>
            <a:endParaRPr/>
          </a:p>
          <a:p>
            <a:pPr indent="0" lvl="0" marL="0" rtl="0" algn="l">
              <a:lnSpc>
                <a:spcPct val="115000"/>
              </a:lnSpc>
              <a:spcBef>
                <a:spcPts val="1700"/>
              </a:spcBef>
              <a:spcAft>
                <a:spcPts val="0"/>
              </a:spcAft>
              <a:buClr>
                <a:schemeClr val="dk1"/>
              </a:buClr>
              <a:buSzPts val="1100"/>
              <a:buFont typeface="Arial"/>
              <a:buNone/>
            </a:pPr>
            <a:r>
              <a:rPr lang="en"/>
              <a:t>LangGraph sits next to it — it's for when you need more complex flows, like agents that can decide which tools to call, or workflows with branching and loops. We won't touch it today, but if you continue to Part 2, you'll see where it fits.</a:t>
            </a:r>
            <a:endParaRPr/>
          </a:p>
          <a:p>
            <a:pPr indent="0" lvl="0" marL="0" rtl="0" algn="l">
              <a:lnSpc>
                <a:spcPct val="115000"/>
              </a:lnSpc>
              <a:spcBef>
                <a:spcPts val="1700"/>
              </a:spcBef>
              <a:spcAft>
                <a:spcPts val="0"/>
              </a:spcAft>
              <a:buClr>
                <a:schemeClr val="dk1"/>
              </a:buClr>
              <a:buSzPts val="1100"/>
              <a:buFont typeface="Arial"/>
              <a:buNone/>
            </a:pPr>
            <a:r>
              <a:rPr lang="en"/>
              <a:t>The middle layer is integrations — this is where LangChain connects to the outside world. OpenAI, Groq, Hugging Face, vector databases like FAISS or Pinecone. The beauty is you plug them in with one line. Switch from OpenAI to Groq? Change one import. Your chain stays the same.</a:t>
            </a:r>
            <a:endParaRPr/>
          </a:p>
          <a:p>
            <a:pPr indent="0" lvl="0" marL="0" rtl="0" algn="l">
              <a:lnSpc>
                <a:spcPct val="115000"/>
              </a:lnSpc>
              <a:spcBef>
                <a:spcPts val="1700"/>
              </a:spcBef>
              <a:spcAft>
                <a:spcPts val="0"/>
              </a:spcAft>
              <a:buClr>
                <a:schemeClr val="dk1"/>
              </a:buClr>
              <a:buSzPts val="1100"/>
              <a:buFont typeface="Arial"/>
              <a:buNone/>
            </a:pPr>
            <a:r>
              <a:rPr lang="en"/>
              <a:t>On the right side is LangSmith. Think of it as Chrome DevTools but for LLM applications. When your chain gives a weird answer, LangSmith lets you trace every step — what prompt was sent, what the model returned, where it went wrong. Companies like Klarna use this to monitor millions of conversations.</a:t>
            </a:r>
            <a:endParaRPr/>
          </a:p>
          <a:p>
            <a:pPr indent="0" lvl="0" marL="0" rtl="0" algn="l">
              <a:lnSpc>
                <a:spcPct val="115000"/>
              </a:lnSpc>
              <a:spcBef>
                <a:spcPts val="1700"/>
              </a:spcBef>
              <a:spcAft>
                <a:spcPts val="0"/>
              </a:spcAft>
              <a:buClr>
                <a:schemeClr val="dk1"/>
              </a:buClr>
              <a:buSzPts val="1100"/>
              <a:buFont typeface="Arial"/>
              <a:buNone/>
            </a:pPr>
            <a:r>
              <a:rPr lang="en"/>
              <a:t>The top layer is LangGraph Platform — that's the deployment and hosting layer. Commercial product, not something we'll deal with today.</a:t>
            </a:r>
            <a:endParaRPr/>
          </a:p>
          <a:p>
            <a:pPr indent="0" lvl="0" marL="0" rtl="0" algn="l">
              <a:lnSpc>
                <a:spcPct val="115000"/>
              </a:lnSpc>
              <a:spcBef>
                <a:spcPts val="1700"/>
              </a:spcBef>
              <a:spcAft>
                <a:spcPts val="0"/>
              </a:spcAft>
              <a:buClr>
                <a:schemeClr val="dk1"/>
              </a:buClr>
              <a:buSzPts val="1100"/>
              <a:buFont typeface="Arial"/>
              <a:buNone/>
            </a:pPr>
            <a:r>
              <a:rPr lang="en"/>
              <a:t>Here's the key takeaway: today we're focused entirely on the bottom-left box — LangChain core. Prompts, models, parsers, chains. Once you master these building blocks, everything else in this diagram is just an extension of what you already know.</a:t>
            </a:r>
            <a:endParaRPr/>
          </a:p>
          <a:p>
            <a:pPr indent="0" lvl="0" marL="0" rtl="0" algn="l">
              <a:lnSpc>
                <a:spcPct val="100000"/>
              </a:lnSpc>
              <a:spcBef>
                <a:spcPts val="170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2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2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2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4"/>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
        <p:nvSpPr>
          <p:cNvPr id="40" name="Google Shape;4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youtu.be/1fueZCTYkpA?si=f8aGjjEMeAkFJR-I"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colab.research.google.com/drive/1r1iu6girEVBhgWdG8QG5dPG0hTnIOLtQ#scrollTo=1R-OxPnxeVp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gif"/><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deeplearning.ai/short-courses/langchain-for-llm-application-development/?utm_source=chatgpt.com" TargetMode="External"/><Relationship Id="rId4" Type="http://schemas.openxmlformats.org/officeDocument/2006/relationships/hyperlink" Target="https://www.deeplearning.ai/short-courses/langchain-for-llm-application-development/?utm_source=chatgpt.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nvSpPr>
        <p:spPr>
          <a:xfrm>
            <a:off x="311625" y="2857075"/>
            <a:ext cx="1867800" cy="122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In the meantime…</a:t>
            </a:r>
            <a:endParaRPr b="0" i="0" sz="18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sng" cap="none" strike="noStrike">
                <a:solidFill>
                  <a:schemeClr val="hlink"/>
                </a:solidFill>
                <a:latin typeface="Arial"/>
                <a:ea typeface="Arial"/>
                <a:cs typeface="Arial"/>
                <a:sym typeface="Arial"/>
                <a:hlinkClick r:id="rId3"/>
              </a:rPr>
              <a:t>Chill music</a:t>
            </a:r>
            <a:endParaRPr b="0" i="0" sz="1800" u="none" cap="none" strike="noStrike">
              <a:solidFill>
                <a:schemeClr val="lt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0" name="Shape 110"/>
        <p:cNvGrpSpPr/>
        <p:nvPr/>
      </p:nvGrpSpPr>
      <p:grpSpPr>
        <a:xfrm>
          <a:off x="0" y="0"/>
          <a:ext cx="0" cy="0"/>
          <a:chOff x="0" y="0"/>
          <a:chExt cx="0" cy="0"/>
        </a:xfrm>
      </p:grpSpPr>
      <p:sp>
        <p:nvSpPr>
          <p:cNvPr id="111" name="Google Shape;111;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Deep Dive into Workshop Focus</a:t>
            </a:r>
            <a:endParaRPr/>
          </a:p>
        </p:txBody>
      </p:sp>
      <p:sp>
        <p:nvSpPr>
          <p:cNvPr id="112" name="Google Shape;112;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Today, we’ll go deeper into these areas:</a:t>
            </a:r>
            <a:endParaRPr/>
          </a:p>
          <a:p>
            <a:pPr indent="0" lvl="0" marL="0" rtl="0" algn="l">
              <a:lnSpc>
                <a:spcPct val="115000"/>
              </a:lnSpc>
              <a:spcBef>
                <a:spcPts val="1200"/>
              </a:spcBef>
              <a:spcAft>
                <a:spcPts val="0"/>
              </a:spcAft>
              <a:buSzPts val="1800"/>
              <a:buNone/>
            </a:pPr>
            <a:r>
              <a:rPr lang="en"/>
              <a:t>Models: LangChain lets you plug in different LLMs. We are going to plug in an open source LLM from Hugging Face</a:t>
            </a:r>
            <a:endParaRPr/>
          </a:p>
          <a:p>
            <a:pPr indent="0" lvl="0" marL="0" rtl="0" algn="l">
              <a:lnSpc>
                <a:spcPct val="115000"/>
              </a:lnSpc>
              <a:spcBef>
                <a:spcPts val="1200"/>
              </a:spcBef>
              <a:spcAft>
                <a:spcPts val="0"/>
              </a:spcAft>
              <a:buSzPts val="1800"/>
              <a:buNone/>
            </a:pPr>
            <a:r>
              <a:rPr lang="en"/>
              <a:t>Prompts: Instead of raw strings, LangChain gives you structured prompt templates. Allowing you to inject variables, manage context, and avoid mistakes in prompt engineering.</a:t>
            </a:r>
            <a:endParaRPr/>
          </a:p>
          <a:p>
            <a:pPr indent="0" lvl="0" marL="0" rtl="0" algn="l">
              <a:lnSpc>
                <a:spcPct val="115000"/>
              </a:lnSpc>
              <a:spcBef>
                <a:spcPts val="1200"/>
              </a:spcBef>
              <a:spcAft>
                <a:spcPts val="0"/>
              </a:spcAft>
              <a:buSzPts val="1800"/>
              <a:buNone/>
            </a:pPr>
            <a:r>
              <a:rPr lang="en"/>
              <a:t>Chains: Sequences that tie components together</a:t>
            </a:r>
            <a:endParaRPr/>
          </a:p>
          <a:p>
            <a:pPr indent="0" lvl="0" marL="0" rtl="0" algn="l">
              <a:lnSpc>
                <a:spcPct val="115000"/>
              </a:lnSpc>
              <a:spcBef>
                <a:spcPts val="1200"/>
              </a:spcBef>
              <a:spcAft>
                <a:spcPts val="1200"/>
              </a:spcAft>
              <a:buSzPts val="1800"/>
              <a:buNone/>
            </a:pPr>
            <a:r>
              <a:rPr lang="en"/>
              <a:t>Output Parsers: Allows you to parse the model’s raw text into structured output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2D2D"/>
        </a:solidFill>
      </p:bgPr>
    </p:bg>
    <p:spTree>
      <p:nvGrpSpPr>
        <p:cNvPr id="116" name="Shape 116"/>
        <p:cNvGrpSpPr/>
        <p:nvPr/>
      </p:nvGrpSpPr>
      <p:grpSpPr>
        <a:xfrm>
          <a:off x="0" y="0"/>
          <a:ext cx="0" cy="0"/>
          <a:chOff x="0" y="0"/>
          <a:chExt cx="0" cy="0"/>
        </a:xfrm>
      </p:grpSpPr>
      <p:pic>
        <p:nvPicPr>
          <p:cNvPr id="117" name="Google Shape;117;g3beb8786fc3_1_18" title="Screenshot 2026-02-14 at 8.59.00 PM.png"/>
          <p:cNvPicPr preferRelativeResize="0"/>
          <p:nvPr/>
        </p:nvPicPr>
        <p:blipFill>
          <a:blip r:embed="rId3">
            <a:alphaModFix/>
          </a:blip>
          <a:stretch>
            <a:fillRect/>
          </a:stretch>
        </p:blipFill>
        <p:spPr>
          <a:xfrm>
            <a:off x="152400" y="459263"/>
            <a:ext cx="8839200" cy="42249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2D2D"/>
        </a:solidFill>
      </p:bgPr>
    </p:bg>
    <p:spTree>
      <p:nvGrpSpPr>
        <p:cNvPr id="121" name="Shape 121"/>
        <p:cNvGrpSpPr/>
        <p:nvPr/>
      </p:nvGrpSpPr>
      <p:grpSpPr>
        <a:xfrm>
          <a:off x="0" y="0"/>
          <a:ext cx="0" cy="0"/>
          <a:chOff x="0" y="0"/>
          <a:chExt cx="0" cy="0"/>
        </a:xfrm>
      </p:grpSpPr>
      <p:pic>
        <p:nvPicPr>
          <p:cNvPr id="122" name="Google Shape;122;g3beb8786fc3_1_24" title="Screenshot 2026-02-14 at 9.05.21 PM.png"/>
          <p:cNvPicPr preferRelativeResize="0"/>
          <p:nvPr/>
        </p:nvPicPr>
        <p:blipFill rotWithShape="1">
          <a:blip r:embed="rId3">
            <a:alphaModFix/>
          </a:blip>
          <a:srcRect b="5580" l="0" r="0" t="0"/>
          <a:stretch/>
        </p:blipFill>
        <p:spPr>
          <a:xfrm>
            <a:off x="1201175" y="147700"/>
            <a:ext cx="6741649" cy="4848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1623"/>
        </a:solidFill>
      </p:bgPr>
    </p:bg>
    <p:spTree>
      <p:nvGrpSpPr>
        <p:cNvPr id="126" name="Shape 126"/>
        <p:cNvGrpSpPr/>
        <p:nvPr/>
      </p:nvGrpSpPr>
      <p:grpSpPr>
        <a:xfrm>
          <a:off x="0" y="0"/>
          <a:ext cx="0" cy="0"/>
          <a:chOff x="0" y="0"/>
          <a:chExt cx="0" cy="0"/>
        </a:xfrm>
      </p:grpSpPr>
      <p:pic>
        <p:nvPicPr>
          <p:cNvPr id="127" name="Google Shape;127;p10" title="Screenshot 2025-09-25 at 8.32.43 PM.png"/>
          <p:cNvPicPr preferRelativeResize="0"/>
          <p:nvPr/>
        </p:nvPicPr>
        <p:blipFill rotWithShape="1">
          <a:blip r:embed="rId3">
            <a:alphaModFix/>
          </a:blip>
          <a:srcRect b="0" l="0" r="0" t="0"/>
          <a:stretch/>
        </p:blipFill>
        <p:spPr>
          <a:xfrm>
            <a:off x="152400" y="152400"/>
            <a:ext cx="8839204" cy="482099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1422"/>
        </a:solidFill>
      </p:bgPr>
    </p:bg>
    <p:spTree>
      <p:nvGrpSpPr>
        <p:cNvPr id="131" name="Shape 131"/>
        <p:cNvGrpSpPr/>
        <p:nvPr/>
      </p:nvGrpSpPr>
      <p:grpSpPr>
        <a:xfrm>
          <a:off x="0" y="0"/>
          <a:ext cx="0" cy="0"/>
          <a:chOff x="0" y="0"/>
          <a:chExt cx="0" cy="0"/>
        </a:xfrm>
      </p:grpSpPr>
      <p:pic>
        <p:nvPicPr>
          <p:cNvPr id="132" name="Google Shape;132;p11" title="Screenshot 2025-09-26 at 7.32.33 AM.png"/>
          <p:cNvPicPr preferRelativeResize="0"/>
          <p:nvPr/>
        </p:nvPicPr>
        <p:blipFill rotWithShape="1">
          <a:blip r:embed="rId3">
            <a:alphaModFix/>
          </a:blip>
          <a:srcRect b="0" l="0" r="0" t="0"/>
          <a:stretch/>
        </p:blipFill>
        <p:spPr>
          <a:xfrm>
            <a:off x="152400" y="152400"/>
            <a:ext cx="8692685" cy="4838702"/>
          </a:xfrm>
          <a:prstGeom prst="rect">
            <a:avLst/>
          </a:prstGeom>
          <a:noFill/>
          <a:ln>
            <a:noFill/>
          </a:ln>
        </p:spPr>
      </p:pic>
      <p:sp>
        <p:nvSpPr>
          <p:cNvPr id="133" name="Google Shape;133;p11"/>
          <p:cNvSpPr/>
          <p:nvPr/>
        </p:nvSpPr>
        <p:spPr>
          <a:xfrm>
            <a:off x="8053875" y="210500"/>
            <a:ext cx="675900" cy="338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4" name="Google Shape;134;p11"/>
          <p:cNvCxnSpPr/>
          <p:nvPr/>
        </p:nvCxnSpPr>
        <p:spPr>
          <a:xfrm flipH="1" rot="10800000">
            <a:off x="7630025" y="664475"/>
            <a:ext cx="370500" cy="185100"/>
          </a:xfrm>
          <a:prstGeom prst="straightConnector1">
            <a:avLst/>
          </a:prstGeom>
          <a:noFill/>
          <a:ln cap="flat" cmpd="sng" w="28575">
            <a:solidFill>
              <a:schemeClr val="dk1"/>
            </a:solidFill>
            <a:prstDash val="solid"/>
            <a:round/>
            <a:headEnd len="sm" w="sm"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724"/>
        </a:solidFill>
      </p:bgPr>
    </p:bg>
    <p:spTree>
      <p:nvGrpSpPr>
        <p:cNvPr id="138" name="Shape 138"/>
        <p:cNvGrpSpPr/>
        <p:nvPr/>
      </p:nvGrpSpPr>
      <p:grpSpPr>
        <a:xfrm>
          <a:off x="0" y="0"/>
          <a:ext cx="0" cy="0"/>
          <a:chOff x="0" y="0"/>
          <a:chExt cx="0" cy="0"/>
        </a:xfrm>
      </p:grpSpPr>
      <p:pic>
        <p:nvPicPr>
          <p:cNvPr id="139" name="Google Shape;139;p12" title="Screenshot 2025-09-26 at 7.35.07 AM.png"/>
          <p:cNvPicPr preferRelativeResize="0"/>
          <p:nvPr/>
        </p:nvPicPr>
        <p:blipFill rotWithShape="1">
          <a:blip r:embed="rId3">
            <a:alphaModFix/>
          </a:blip>
          <a:srcRect b="0" l="0" r="0" t="0"/>
          <a:stretch/>
        </p:blipFill>
        <p:spPr>
          <a:xfrm>
            <a:off x="152400" y="152400"/>
            <a:ext cx="8602138" cy="4838702"/>
          </a:xfrm>
          <a:prstGeom prst="rect">
            <a:avLst/>
          </a:prstGeom>
          <a:noFill/>
          <a:ln>
            <a:noFill/>
          </a:ln>
        </p:spPr>
      </p:pic>
      <p:sp>
        <p:nvSpPr>
          <p:cNvPr id="140" name="Google Shape;140;p12"/>
          <p:cNvSpPr/>
          <p:nvPr/>
        </p:nvSpPr>
        <p:spPr>
          <a:xfrm>
            <a:off x="7132200" y="3754575"/>
            <a:ext cx="585000" cy="2322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1" name="Google Shape;141;p12"/>
          <p:cNvCxnSpPr/>
          <p:nvPr/>
        </p:nvCxnSpPr>
        <p:spPr>
          <a:xfrm>
            <a:off x="6584425" y="3643150"/>
            <a:ext cx="399300" cy="195000"/>
          </a:xfrm>
          <a:prstGeom prst="straightConnector1">
            <a:avLst/>
          </a:prstGeom>
          <a:noFill/>
          <a:ln cap="flat" cmpd="sng" w="19050">
            <a:solidFill>
              <a:schemeClr val="dk1"/>
            </a:solidFill>
            <a:prstDash val="solid"/>
            <a:round/>
            <a:headEnd len="sm" w="sm"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A0F19"/>
        </a:solidFill>
      </p:bgPr>
    </p:bg>
    <p:spTree>
      <p:nvGrpSpPr>
        <p:cNvPr id="145" name="Shape 145"/>
        <p:cNvGrpSpPr/>
        <p:nvPr/>
      </p:nvGrpSpPr>
      <p:grpSpPr>
        <a:xfrm>
          <a:off x="0" y="0"/>
          <a:ext cx="0" cy="0"/>
          <a:chOff x="0" y="0"/>
          <a:chExt cx="0" cy="0"/>
        </a:xfrm>
      </p:grpSpPr>
      <p:pic>
        <p:nvPicPr>
          <p:cNvPr id="146" name="Google Shape;146;p13" title="Screenshot 2025-09-26 at 7.37.32 AM.png"/>
          <p:cNvPicPr preferRelativeResize="0"/>
          <p:nvPr/>
        </p:nvPicPr>
        <p:blipFill rotWithShape="1">
          <a:blip r:embed="rId3">
            <a:alphaModFix/>
          </a:blip>
          <a:srcRect b="33996" l="0" r="0" t="0"/>
          <a:stretch/>
        </p:blipFill>
        <p:spPr>
          <a:xfrm>
            <a:off x="846575" y="974925"/>
            <a:ext cx="7450849" cy="3193649"/>
          </a:xfrm>
          <a:prstGeom prst="rect">
            <a:avLst/>
          </a:prstGeom>
          <a:noFill/>
          <a:ln>
            <a:noFill/>
          </a:ln>
        </p:spPr>
      </p:pic>
      <p:sp>
        <p:nvSpPr>
          <p:cNvPr id="147" name="Google Shape;147;p13"/>
          <p:cNvSpPr/>
          <p:nvPr/>
        </p:nvSpPr>
        <p:spPr>
          <a:xfrm>
            <a:off x="7085775" y="2389775"/>
            <a:ext cx="1086300" cy="4641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 name="Google Shape;148;p13"/>
          <p:cNvCxnSpPr/>
          <p:nvPr/>
        </p:nvCxnSpPr>
        <p:spPr>
          <a:xfrm>
            <a:off x="6538000" y="2538325"/>
            <a:ext cx="390000" cy="93000"/>
          </a:xfrm>
          <a:prstGeom prst="straightConnector1">
            <a:avLst/>
          </a:prstGeom>
          <a:noFill/>
          <a:ln cap="flat" cmpd="sng" w="19050">
            <a:solidFill>
              <a:schemeClr val="dk1"/>
            </a:solidFill>
            <a:prstDash val="solid"/>
            <a:round/>
            <a:headEnd len="sm" w="sm"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3838"/>
        </a:solidFill>
      </p:bgPr>
    </p:bg>
    <p:spTree>
      <p:nvGrpSpPr>
        <p:cNvPr id="152" name="Shape 152"/>
        <p:cNvGrpSpPr/>
        <p:nvPr/>
      </p:nvGrpSpPr>
      <p:grpSpPr>
        <a:xfrm>
          <a:off x="0" y="0"/>
          <a:ext cx="0" cy="0"/>
          <a:chOff x="0" y="0"/>
          <a:chExt cx="0" cy="0"/>
        </a:xfrm>
      </p:grpSpPr>
      <p:sp>
        <p:nvSpPr>
          <p:cNvPr id="153" name="Google Shape;153;p14"/>
          <p:cNvSpPr txBox="1"/>
          <p:nvPr>
            <p:ph type="title"/>
          </p:nvPr>
        </p:nvSpPr>
        <p:spPr>
          <a:xfrm>
            <a:off x="246725" y="4330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Copy &amp; Paste Token Key here</a:t>
            </a:r>
            <a:endParaRPr/>
          </a:p>
        </p:txBody>
      </p:sp>
      <p:sp>
        <p:nvSpPr>
          <p:cNvPr id="154" name="Google Shape;154;p14"/>
          <p:cNvSpPr/>
          <p:nvPr/>
        </p:nvSpPr>
        <p:spPr>
          <a:xfrm>
            <a:off x="1245950" y="3086100"/>
            <a:ext cx="1921800" cy="2508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5" name="Google Shape;155;p14"/>
          <p:cNvCxnSpPr/>
          <p:nvPr/>
        </p:nvCxnSpPr>
        <p:spPr>
          <a:xfrm flipH="1">
            <a:off x="3177100" y="2742575"/>
            <a:ext cx="176400" cy="250800"/>
          </a:xfrm>
          <a:prstGeom prst="straightConnector1">
            <a:avLst/>
          </a:prstGeom>
          <a:noFill/>
          <a:ln cap="flat" cmpd="sng" w="19050">
            <a:solidFill>
              <a:schemeClr val="dk1"/>
            </a:solidFill>
            <a:prstDash val="solid"/>
            <a:round/>
            <a:headEnd len="sm" w="sm" type="none"/>
            <a:tailEnd len="med" w="med" type="triangle"/>
          </a:ln>
        </p:spPr>
      </p:cxnSp>
      <p:pic>
        <p:nvPicPr>
          <p:cNvPr id="156" name="Google Shape;156;p14" title="Screenshot 2025-09-26 at 7.45.00 AM.png"/>
          <p:cNvPicPr preferRelativeResize="0"/>
          <p:nvPr/>
        </p:nvPicPr>
        <p:blipFill rotWithShape="1">
          <a:blip r:embed="rId3">
            <a:alphaModFix/>
          </a:blip>
          <a:srcRect b="0" l="0" r="0" t="0"/>
          <a:stretch/>
        </p:blipFill>
        <p:spPr>
          <a:xfrm>
            <a:off x="841225" y="885100"/>
            <a:ext cx="7461550" cy="4073251"/>
          </a:xfrm>
          <a:prstGeom prst="rect">
            <a:avLst/>
          </a:prstGeom>
          <a:noFill/>
          <a:ln>
            <a:noFill/>
          </a:ln>
        </p:spPr>
      </p:pic>
      <p:sp>
        <p:nvSpPr>
          <p:cNvPr id="157" name="Google Shape;157;p14"/>
          <p:cNvSpPr/>
          <p:nvPr/>
        </p:nvSpPr>
        <p:spPr>
          <a:xfrm>
            <a:off x="1050975" y="3086000"/>
            <a:ext cx="3521100" cy="2508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8" name="Google Shape;158;p14"/>
          <p:cNvCxnSpPr/>
          <p:nvPr/>
        </p:nvCxnSpPr>
        <p:spPr>
          <a:xfrm flipH="1" rot="10800000">
            <a:off x="3047100" y="3448275"/>
            <a:ext cx="46500" cy="306300"/>
          </a:xfrm>
          <a:prstGeom prst="straightConnector1">
            <a:avLst/>
          </a:prstGeom>
          <a:noFill/>
          <a:ln cap="flat" cmpd="sng" w="19050">
            <a:solidFill>
              <a:schemeClr val="dk1"/>
            </a:solidFill>
            <a:prstDash val="solid"/>
            <a:round/>
            <a:headEnd len="sm" w="sm"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Click the Colab Link: </a:t>
            </a:r>
            <a:r>
              <a:rPr lang="en" u="sng">
                <a:solidFill>
                  <a:schemeClr val="hlink"/>
                </a:solidFill>
                <a:hlinkClick r:id="rId3"/>
              </a:rPr>
              <a:t>here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sz="4100"/>
              <a:t>Introduction to LangChain</a:t>
            </a:r>
            <a:endParaRPr sz="4100"/>
          </a:p>
        </p:txBody>
      </p:sp>
      <p:sp>
        <p:nvSpPr>
          <p:cNvPr id="60" name="Google Shape;60;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t>Beginner Workshop</a:t>
            </a:r>
            <a:endParaRPr/>
          </a:p>
        </p:txBody>
      </p:sp>
      <p:pic>
        <p:nvPicPr>
          <p:cNvPr descr="a penguin wearing a blue hat and a gold chain with the word pengu on the bottom (Provided by Tenor)" id="61" name="Google Shape;61;p2"/>
          <p:cNvPicPr preferRelativeResize="0"/>
          <p:nvPr/>
        </p:nvPicPr>
        <p:blipFill rotWithShape="1">
          <a:blip r:embed="rId3">
            <a:alphaModFix/>
          </a:blip>
          <a:srcRect b="0" l="0" r="0" t="0"/>
          <a:stretch/>
        </p:blipFill>
        <p:spPr>
          <a:xfrm>
            <a:off x="7241525" y="0"/>
            <a:ext cx="1902475" cy="1902475"/>
          </a:xfrm>
          <a:prstGeom prst="rect">
            <a:avLst/>
          </a:prstGeom>
          <a:noFill/>
          <a:ln>
            <a:noFill/>
          </a:ln>
        </p:spPr>
      </p:pic>
      <p:pic>
        <p:nvPicPr>
          <p:cNvPr id="62" name="Google Shape;62;p2"/>
          <p:cNvPicPr preferRelativeResize="0"/>
          <p:nvPr/>
        </p:nvPicPr>
        <p:blipFill rotWithShape="1">
          <a:blip r:embed="rId4">
            <a:alphaModFix/>
          </a:blip>
          <a:srcRect b="23238" l="0" r="0" t="21321"/>
          <a:stretch/>
        </p:blipFill>
        <p:spPr>
          <a:xfrm>
            <a:off x="7276988" y="4092275"/>
            <a:ext cx="1831549" cy="9761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2D2D"/>
        </a:solidFill>
      </p:bgPr>
    </p:bg>
    <p:spTree>
      <p:nvGrpSpPr>
        <p:cNvPr id="66" name="Shape 66"/>
        <p:cNvGrpSpPr/>
        <p:nvPr/>
      </p:nvGrpSpPr>
      <p:grpSpPr>
        <a:xfrm>
          <a:off x="0" y="0"/>
          <a:ext cx="0" cy="0"/>
          <a:chOff x="0" y="0"/>
          <a:chExt cx="0" cy="0"/>
        </a:xfrm>
      </p:grpSpPr>
      <p:sp>
        <p:nvSpPr>
          <p:cNvPr id="67" name="Google Shape;67;g3beb8786fc3_1_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LangChain?</a:t>
            </a:r>
            <a:endParaRPr/>
          </a:p>
        </p:txBody>
      </p:sp>
      <p:sp>
        <p:nvSpPr>
          <p:cNvPr id="68" name="Google Shape;68;g3beb8786fc3_1_0"/>
          <p:cNvSpPr txBox="1"/>
          <p:nvPr>
            <p:ph idx="1" type="body"/>
          </p:nvPr>
        </p:nvSpPr>
        <p:spPr>
          <a:xfrm>
            <a:off x="311700" y="1152475"/>
            <a:ext cx="5161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 </a:t>
            </a:r>
            <a:r>
              <a:rPr b="1" lang="en">
                <a:solidFill>
                  <a:schemeClr val="dk1"/>
                </a:solidFill>
              </a:rPr>
              <a:t>Connect </a:t>
            </a:r>
            <a:r>
              <a:rPr lang="en">
                <a:solidFill>
                  <a:schemeClr val="dk1"/>
                </a:solidFill>
              </a:rPr>
              <a:t>Plug into any LLM – OpenAI, Groq, Hugging Face, Anthropic – swap any model</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 </a:t>
            </a:r>
            <a:r>
              <a:rPr b="1" lang="en">
                <a:solidFill>
                  <a:schemeClr val="dk1"/>
                </a:solidFill>
              </a:rPr>
              <a:t>Chain </a:t>
            </a:r>
            <a:r>
              <a:rPr lang="en">
                <a:solidFill>
                  <a:schemeClr val="dk1"/>
                </a:solidFill>
              </a:rPr>
              <a:t>Link steps together into a pipeline: </a:t>
            </a:r>
            <a:r>
              <a:rPr lang="en">
                <a:solidFill>
                  <a:srgbClr val="FF9900"/>
                </a:solidFill>
                <a:latin typeface="Roboto Mono"/>
                <a:ea typeface="Roboto Mono"/>
                <a:cs typeface="Roboto Mono"/>
                <a:sym typeface="Roboto Mono"/>
              </a:rPr>
              <a:t>prompt</a:t>
            </a:r>
            <a:r>
              <a:rPr lang="en">
                <a:solidFill>
                  <a:schemeClr val="dk1"/>
                </a:solidFill>
              </a:rPr>
              <a:t> → </a:t>
            </a:r>
            <a:r>
              <a:rPr lang="en">
                <a:solidFill>
                  <a:srgbClr val="FF9900"/>
                </a:solidFill>
                <a:latin typeface="Roboto Mono"/>
                <a:ea typeface="Roboto Mono"/>
                <a:cs typeface="Roboto Mono"/>
                <a:sym typeface="Roboto Mono"/>
              </a:rPr>
              <a:t>model</a:t>
            </a:r>
            <a:r>
              <a:rPr lang="en">
                <a:solidFill>
                  <a:schemeClr val="dk1"/>
                </a:solidFill>
              </a:rPr>
              <a:t> → </a:t>
            </a:r>
            <a:r>
              <a:rPr lang="en">
                <a:solidFill>
                  <a:srgbClr val="FF9900"/>
                </a:solidFill>
                <a:latin typeface="Roboto Mono"/>
                <a:ea typeface="Roboto Mono"/>
                <a:cs typeface="Roboto Mono"/>
                <a:sym typeface="Roboto Mono"/>
              </a:rPr>
              <a:t>parse</a:t>
            </a:r>
            <a:r>
              <a:rPr lang="en">
                <a:solidFill>
                  <a:schemeClr val="dk1"/>
                </a:solidFill>
              </a:rPr>
              <a:t> → </a:t>
            </a:r>
            <a:r>
              <a:rPr lang="en">
                <a:solidFill>
                  <a:srgbClr val="FF9900"/>
                </a:solidFill>
                <a:latin typeface="Roboto Mono"/>
                <a:ea typeface="Roboto Mono"/>
                <a:cs typeface="Roboto Mono"/>
                <a:sym typeface="Roboto Mono"/>
              </a:rPr>
              <a:t>structured output</a:t>
            </a:r>
            <a:endParaRPr>
              <a:solidFill>
                <a:srgbClr val="FF9900"/>
              </a:solidFill>
              <a:latin typeface="Roboto Mono"/>
              <a:ea typeface="Roboto Mono"/>
              <a:cs typeface="Roboto Mono"/>
              <a:sym typeface="Roboto Mono"/>
            </a:endParaRPr>
          </a:p>
          <a:p>
            <a:pPr indent="-342900" lvl="0" marL="457200" rtl="0" algn="l">
              <a:spcBef>
                <a:spcPts val="0"/>
              </a:spcBef>
              <a:spcAft>
                <a:spcPts val="0"/>
              </a:spcAft>
              <a:buClr>
                <a:schemeClr val="dk1"/>
              </a:buClr>
              <a:buSzPts val="1800"/>
              <a:buChar char="-"/>
            </a:pPr>
            <a:r>
              <a:rPr lang="en">
                <a:solidFill>
                  <a:schemeClr val="dk1"/>
                </a:solidFill>
              </a:rPr>
              <a:t>🧩 </a:t>
            </a:r>
            <a:r>
              <a:rPr b="1" lang="en">
                <a:solidFill>
                  <a:schemeClr val="dk1"/>
                </a:solidFill>
              </a:rPr>
              <a:t>Extend </a:t>
            </a:r>
            <a:r>
              <a:rPr lang="en">
                <a:solidFill>
                  <a:schemeClr val="dk1"/>
                </a:solidFill>
              </a:rPr>
              <a:t>Add documents, memory, APIs, and tools </a:t>
            </a:r>
            <a:endParaRPr>
              <a:solidFill>
                <a:schemeClr val="dk1"/>
              </a:solidFill>
            </a:endParaRPr>
          </a:p>
        </p:txBody>
      </p:sp>
      <p:pic>
        <p:nvPicPr>
          <p:cNvPr id="69" name="Google Shape;69;g3beb8786fc3_1_0" title="Screenshot 2026-02-14 at 8.28.30 PM.png"/>
          <p:cNvPicPr preferRelativeResize="0"/>
          <p:nvPr/>
        </p:nvPicPr>
        <p:blipFill>
          <a:blip r:embed="rId3">
            <a:alphaModFix/>
          </a:blip>
          <a:stretch>
            <a:fillRect/>
          </a:stretch>
        </p:blipFill>
        <p:spPr>
          <a:xfrm>
            <a:off x="6430350" y="260550"/>
            <a:ext cx="2148900" cy="4622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 name="Shape 73"/>
        <p:cNvGrpSpPr/>
        <p:nvPr/>
      </p:nvGrpSpPr>
      <p:grpSpPr>
        <a:xfrm>
          <a:off x="0" y="0"/>
          <a:ext cx="0" cy="0"/>
          <a:chOff x="0" y="0"/>
          <a:chExt cx="0" cy="0"/>
        </a:xfrm>
      </p:grpSpPr>
      <p:sp>
        <p:nvSpPr>
          <p:cNvPr id="74" name="Google Shape;7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3020"/>
              <a:t>What is LangChain?</a:t>
            </a:r>
            <a:endParaRPr sz="3020"/>
          </a:p>
        </p:txBody>
      </p:sp>
      <p:sp>
        <p:nvSpPr>
          <p:cNvPr id="75" name="Google Shape;7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Open-source development framework for LLM applications</a:t>
            </a:r>
            <a:endParaRPr/>
          </a:p>
          <a:p>
            <a:pPr indent="-342900" lvl="0" marL="457200" rtl="0" algn="l">
              <a:lnSpc>
                <a:spcPct val="115000"/>
              </a:lnSpc>
              <a:spcBef>
                <a:spcPts val="0"/>
              </a:spcBef>
              <a:spcAft>
                <a:spcPts val="0"/>
              </a:spcAft>
              <a:buSzPts val="1800"/>
              <a:buChar char="●"/>
            </a:pPr>
            <a:r>
              <a:rPr lang="en"/>
              <a:t>Python and JavaScript (or TypeScript) packages are available</a:t>
            </a:r>
            <a:endParaRPr/>
          </a:p>
          <a:p>
            <a:pPr indent="-342900" lvl="0" marL="457200" rtl="0" algn="l">
              <a:lnSpc>
                <a:spcPct val="115000"/>
              </a:lnSpc>
              <a:spcBef>
                <a:spcPts val="0"/>
              </a:spcBef>
              <a:spcAft>
                <a:spcPts val="0"/>
              </a:spcAft>
              <a:buSzPts val="1800"/>
              <a:buChar char="●"/>
            </a:pPr>
            <a:r>
              <a:rPr lang="en"/>
              <a:t>Focused on Composition and modularity</a:t>
            </a:r>
            <a:endParaRPr/>
          </a:p>
          <a:p>
            <a:pPr indent="-342900" lvl="0" marL="457200" rtl="0" algn="l">
              <a:lnSpc>
                <a:spcPct val="115000"/>
              </a:lnSpc>
              <a:spcBef>
                <a:spcPts val="0"/>
              </a:spcBef>
              <a:spcAft>
                <a:spcPts val="0"/>
              </a:spcAft>
              <a:buSzPts val="1800"/>
              <a:buChar char="●"/>
            </a:pPr>
            <a:r>
              <a:rPr lang="en"/>
              <a:t>Key value adds:</a:t>
            </a:r>
            <a:endParaRPr/>
          </a:p>
          <a:p>
            <a:pPr indent="-342900" lvl="1" marL="914400" rtl="0" algn="l">
              <a:lnSpc>
                <a:spcPct val="115000"/>
              </a:lnSpc>
              <a:spcBef>
                <a:spcPts val="0"/>
              </a:spcBef>
              <a:spcAft>
                <a:spcPts val="0"/>
              </a:spcAft>
              <a:buSzPts val="1800"/>
              <a:buChar char="○"/>
            </a:pPr>
            <a:r>
              <a:rPr lang="en" sz="1800"/>
              <a:t>Modular Components</a:t>
            </a:r>
            <a:endParaRPr sz="1800"/>
          </a:p>
          <a:p>
            <a:pPr indent="-342900" lvl="1" marL="914400" rtl="0" algn="l">
              <a:lnSpc>
                <a:spcPct val="115000"/>
              </a:lnSpc>
              <a:spcBef>
                <a:spcPts val="0"/>
              </a:spcBef>
              <a:spcAft>
                <a:spcPts val="0"/>
              </a:spcAft>
              <a:buSzPts val="1800"/>
              <a:buChar char="○"/>
            </a:pPr>
            <a:r>
              <a:rPr lang="en" sz="1800"/>
              <a:t>Use cases: Common ways to combine components</a:t>
            </a:r>
            <a:endParaRPr sz="1800"/>
          </a:p>
        </p:txBody>
      </p:sp>
      <p:sp>
        <p:nvSpPr>
          <p:cNvPr id="76" name="Google Shape;76;p3"/>
          <p:cNvSpPr txBox="1"/>
          <p:nvPr/>
        </p:nvSpPr>
        <p:spPr>
          <a:xfrm>
            <a:off x="0" y="4816000"/>
            <a:ext cx="24204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Chase, H., &amp; Ng, A. (n.d.). </a:t>
            </a:r>
            <a:r>
              <a:rPr b="0" i="1" lang="en" sz="800" u="none" cap="none" strike="noStrike">
                <a:solidFill>
                  <a:schemeClr val="dk1"/>
                </a:solidFill>
                <a:latin typeface="Arial"/>
                <a:ea typeface="Arial"/>
                <a:cs typeface="Arial"/>
                <a:sym typeface="Arial"/>
              </a:rPr>
              <a:t>LangChain for LLM application development</a:t>
            </a:r>
            <a:r>
              <a:rPr b="0" i="0" lang="en" sz="800" u="none" cap="none" strike="noStrike">
                <a:solidFill>
                  <a:schemeClr val="dk1"/>
                </a:solidFill>
                <a:latin typeface="Arial"/>
                <a:ea typeface="Arial"/>
                <a:cs typeface="Arial"/>
                <a:sym typeface="Arial"/>
              </a:rPr>
              <a:t> [Online short course]. DeepLearning.AI. Retrieved September 24, 2025, from</a:t>
            </a:r>
            <a:r>
              <a:rPr b="0" i="0" lang="en" sz="800" u="none" cap="none" strike="noStrike">
                <a:solidFill>
                  <a:schemeClr val="dk1"/>
                </a:solidFill>
                <a:uFill>
                  <a:noFill/>
                </a:uFill>
                <a:latin typeface="Arial"/>
                <a:ea typeface="Arial"/>
                <a:cs typeface="Arial"/>
                <a:sym typeface="Arial"/>
                <a:hlinkClick r:id="rId3">
                  <a:extLst>
                    <a:ext uri="{A12FA001-AC4F-418D-AE19-62706E023703}">
                      <ahyp:hlinkClr val="tx"/>
                    </a:ext>
                  </a:extLst>
                </a:hlinkClick>
              </a:rPr>
              <a:t> </a:t>
            </a:r>
            <a:r>
              <a:rPr b="0" i="0" lang="en" sz="800" u="sng" cap="none" strike="noStrike">
                <a:solidFill>
                  <a:schemeClr val="dk1"/>
                </a:solidFill>
                <a:latin typeface="Arial"/>
                <a:ea typeface="Arial"/>
                <a:cs typeface="Arial"/>
                <a:sym typeface="Arial"/>
                <a:hlinkClick r:id="rId4">
                  <a:extLst>
                    <a:ext uri="{A12FA001-AC4F-418D-AE19-62706E023703}">
                      <ahyp:hlinkClr val="tx"/>
                    </a:ext>
                  </a:extLst>
                </a:hlinkClick>
              </a:rPr>
              <a:t>https://www.deeplearning.ai/short-courses/langchain-for-llm-application-development/</a:t>
            </a:r>
            <a:endParaRPr b="0" i="0" sz="11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 name="Shape 80"/>
        <p:cNvGrpSpPr/>
        <p:nvPr/>
      </p:nvGrpSpPr>
      <p:grpSpPr>
        <a:xfrm>
          <a:off x="0" y="0"/>
          <a:ext cx="0" cy="0"/>
          <a:chOff x="0" y="0"/>
          <a:chExt cx="0" cy="0"/>
        </a:xfrm>
      </p:grpSpPr>
      <p:sp>
        <p:nvSpPr>
          <p:cNvPr id="81" name="Google Shape;81;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exactly is it?</a:t>
            </a:r>
            <a:endParaRPr/>
          </a:p>
        </p:txBody>
      </p:sp>
      <p:sp>
        <p:nvSpPr>
          <p:cNvPr id="82" name="Google Shape;82;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b="1" lang="en"/>
              <a:t>Lang </a:t>
            </a:r>
            <a:r>
              <a:rPr lang="en"/>
              <a:t>stands for language, which is the primary focus, and </a:t>
            </a:r>
            <a:r>
              <a:rPr b="1" lang="en"/>
              <a:t>chain</a:t>
            </a:r>
            <a:r>
              <a:rPr lang="en"/>
              <a:t> - the connotation of connecting things - refers to the chain component.</a:t>
            </a:r>
            <a:endParaRPr/>
          </a:p>
          <a:p>
            <a:pPr indent="-342900" lvl="0" marL="457200" rtl="0" algn="l">
              <a:lnSpc>
                <a:spcPct val="115000"/>
              </a:lnSpc>
              <a:spcBef>
                <a:spcPts val="0"/>
              </a:spcBef>
              <a:spcAft>
                <a:spcPts val="0"/>
              </a:spcAft>
              <a:buSzPts val="1800"/>
              <a:buChar char="-"/>
            </a:pPr>
            <a:r>
              <a:rPr lang="en"/>
              <a:t>Chains are a sequences of instructions that the framework executes to perform a task.</a:t>
            </a:r>
            <a:endParaRPr/>
          </a:p>
          <a:p>
            <a:pPr indent="-342900" lvl="0" marL="457200" rtl="0" algn="l">
              <a:lnSpc>
                <a:spcPct val="115000"/>
              </a:lnSpc>
              <a:spcBef>
                <a:spcPts val="0"/>
              </a:spcBef>
              <a:spcAft>
                <a:spcPts val="0"/>
              </a:spcAft>
              <a:buSzPts val="1800"/>
              <a:buChar char="-"/>
            </a:pPr>
            <a:r>
              <a:rPr lang="en"/>
              <a:t>It's about orchestration:</a:t>
            </a:r>
            <a:endParaRPr/>
          </a:p>
          <a:p>
            <a:pPr indent="-342900" lvl="1" marL="914400" rtl="0" algn="l">
              <a:lnSpc>
                <a:spcPct val="115000"/>
              </a:lnSpc>
              <a:spcBef>
                <a:spcPts val="0"/>
              </a:spcBef>
              <a:spcAft>
                <a:spcPts val="0"/>
              </a:spcAft>
              <a:buSzPts val="1800"/>
              <a:buChar char="-"/>
            </a:pPr>
            <a:r>
              <a:rPr lang="en" sz="1800"/>
              <a:t>Chain multiple LLM calls together</a:t>
            </a:r>
            <a:endParaRPr sz="1800"/>
          </a:p>
          <a:p>
            <a:pPr indent="-342900" lvl="1" marL="914400" rtl="0" algn="l">
              <a:lnSpc>
                <a:spcPct val="115000"/>
              </a:lnSpc>
              <a:spcBef>
                <a:spcPts val="0"/>
              </a:spcBef>
              <a:spcAft>
                <a:spcPts val="0"/>
              </a:spcAft>
              <a:buSzPts val="1800"/>
              <a:buChar char="-"/>
            </a:pPr>
            <a:r>
              <a:rPr lang="en" sz="1800"/>
              <a:t>Access external data (APIs, databases, documents, search, etc)</a:t>
            </a:r>
            <a:endParaRPr sz="1800"/>
          </a:p>
          <a:p>
            <a:pPr indent="-342900" lvl="1" marL="914400" rtl="0" algn="l">
              <a:lnSpc>
                <a:spcPct val="115000"/>
              </a:lnSpc>
              <a:spcBef>
                <a:spcPts val="0"/>
              </a:spcBef>
              <a:spcAft>
                <a:spcPts val="0"/>
              </a:spcAft>
              <a:buSzPts val="1800"/>
              <a:buChar char="-"/>
            </a:pPr>
            <a:r>
              <a:rPr lang="en" sz="1800"/>
              <a:t>Remember context (short-term and long-term memory)</a:t>
            </a:r>
            <a:endParaRPr sz="1800"/>
          </a:p>
          <a:p>
            <a:pPr indent="-342900" lvl="1" marL="914400" rtl="0" algn="l">
              <a:lnSpc>
                <a:spcPct val="115000"/>
              </a:lnSpc>
              <a:spcBef>
                <a:spcPts val="0"/>
              </a:spcBef>
              <a:spcAft>
                <a:spcPts val="0"/>
              </a:spcAft>
              <a:buSzPts val="1800"/>
              <a:buChar char="-"/>
            </a:pPr>
            <a:r>
              <a:rPr lang="en" sz="1800"/>
              <a:t>Control flow with tools, agents and structured reasoning</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6" name="Shape 86"/>
        <p:cNvGrpSpPr/>
        <p:nvPr/>
      </p:nvGrpSpPr>
      <p:grpSpPr>
        <a:xfrm>
          <a:off x="0" y="0"/>
          <a:ext cx="0" cy="0"/>
          <a:chOff x="0" y="0"/>
          <a:chExt cx="0" cy="0"/>
        </a:xfrm>
      </p:grpSpPr>
      <p:pic>
        <p:nvPicPr>
          <p:cNvPr id="87" name="Google Shape;87;p6" title="Screenshot 2025-09-24 at 12.58.48 AM.png"/>
          <p:cNvPicPr preferRelativeResize="0"/>
          <p:nvPr/>
        </p:nvPicPr>
        <p:blipFill rotWithShape="1">
          <a:blip r:embed="rId3">
            <a:alphaModFix/>
          </a:blip>
          <a:srcRect b="0" l="0" r="0" t="0"/>
          <a:stretch/>
        </p:blipFill>
        <p:spPr>
          <a:xfrm>
            <a:off x="75450" y="1279138"/>
            <a:ext cx="5020300" cy="3216375"/>
          </a:xfrm>
          <a:prstGeom prst="rect">
            <a:avLst/>
          </a:prstGeom>
          <a:noFill/>
          <a:ln>
            <a:noFill/>
          </a:ln>
        </p:spPr>
      </p:pic>
      <p:sp>
        <p:nvSpPr>
          <p:cNvPr id="88" name="Google Shape;88;p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LangChain?</a:t>
            </a:r>
            <a:endParaRPr/>
          </a:p>
        </p:txBody>
      </p:sp>
      <p:sp>
        <p:nvSpPr>
          <p:cNvPr id="89" name="Google Shape;89;p6"/>
          <p:cNvSpPr txBox="1"/>
          <p:nvPr>
            <p:ph idx="1" type="body"/>
          </p:nvPr>
        </p:nvSpPr>
        <p:spPr>
          <a:xfrm>
            <a:off x="5152400" y="1179125"/>
            <a:ext cx="3891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 </a:t>
            </a:r>
            <a:r>
              <a:rPr b="1" lang="en">
                <a:solidFill>
                  <a:schemeClr val="dk1"/>
                </a:solidFill>
              </a:rPr>
              <a:t>Adoption </a:t>
            </a:r>
            <a:r>
              <a:rPr lang="en">
                <a:solidFill>
                  <a:schemeClr val="dk1"/>
                </a:solidFill>
              </a:rPr>
              <a:t>Linkedin, Uber, Replit, BCG, Klarna – all running LangChain in production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t>
            </a:r>
            <a:r>
              <a:rPr b="1" lang="en">
                <a:solidFill>
                  <a:schemeClr val="dk1"/>
                </a:solidFill>
              </a:rPr>
              <a:t>Speed to build </a:t>
            </a:r>
            <a:r>
              <a:rPr lang="en">
                <a:solidFill>
                  <a:schemeClr val="dk1"/>
                </a:solidFill>
              </a:rPr>
              <a:t>Eliminates boilerplate code – Replaced with ~5 lines of LCEL</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 </a:t>
            </a:r>
            <a:r>
              <a:rPr b="1" lang="en">
                <a:solidFill>
                  <a:schemeClr val="dk1"/>
                </a:solidFill>
              </a:rPr>
              <a:t>Model Agnostic</a:t>
            </a:r>
            <a:r>
              <a:rPr lang="en">
                <a:solidFill>
                  <a:schemeClr val="dk1"/>
                </a:solidFill>
              </a:rPr>
              <a:t>: Switch from OpenAI to Groq to Hugging Face</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5" title="Screenshot 2025-09-26 at 7.23.32 AM.png"/>
          <p:cNvPicPr preferRelativeResize="0"/>
          <p:nvPr/>
        </p:nvPicPr>
        <p:blipFill rotWithShape="1">
          <a:blip r:embed="rId3">
            <a:alphaModFix/>
          </a:blip>
          <a:srcRect b="0" l="0" r="0" t="0"/>
          <a:stretch/>
        </p:blipFill>
        <p:spPr>
          <a:xfrm>
            <a:off x="1207940" y="832686"/>
            <a:ext cx="6728124" cy="3478125"/>
          </a:xfrm>
          <a:prstGeom prst="rect">
            <a:avLst/>
          </a:prstGeom>
          <a:noFill/>
          <a:ln>
            <a:noFill/>
          </a:ln>
        </p:spPr>
      </p:pic>
      <p:sp>
        <p:nvSpPr>
          <p:cNvPr id="95" name="Google Shape;95;p5"/>
          <p:cNvSpPr txBox="1"/>
          <p:nvPr/>
        </p:nvSpPr>
        <p:spPr>
          <a:xfrm>
            <a:off x="5525700" y="4470975"/>
            <a:ext cx="3618300" cy="54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2"/>
                </a:solidFill>
                <a:latin typeface="Arial"/>
                <a:ea typeface="Arial"/>
                <a:cs typeface="Arial"/>
                <a:sym typeface="Arial"/>
              </a:rPr>
              <a:t>Reference from https://medium.com/@ivanreznikov/langchain-101-course-updated-668f7b41d6cb#678f</a:t>
            </a:r>
            <a:endParaRPr b="0" i="0" sz="1200" u="none" cap="none" strike="noStrike">
              <a:solidFill>
                <a:schemeClr val="lt2"/>
              </a:solidFill>
              <a:latin typeface="Arial"/>
              <a:ea typeface="Arial"/>
              <a:cs typeface="Arial"/>
              <a:sym typeface="Arial"/>
            </a:endParaRPr>
          </a:p>
        </p:txBody>
      </p:sp>
      <p:sp>
        <p:nvSpPr>
          <p:cNvPr id="96" name="Google Shape;96;p5"/>
          <p:cNvSpPr txBox="1"/>
          <p:nvPr>
            <p:ph type="title"/>
          </p:nvPr>
        </p:nvSpPr>
        <p:spPr>
          <a:xfrm>
            <a:off x="311700" y="180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LangChain vs Raw API Calls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D"/>
        </a:solidFill>
      </p:bgPr>
    </p:bg>
    <p:spTree>
      <p:nvGrpSpPr>
        <p:cNvPr id="100" name="Shape 100"/>
        <p:cNvGrpSpPr/>
        <p:nvPr/>
      </p:nvGrpSpPr>
      <p:grpSpPr>
        <a:xfrm>
          <a:off x="0" y="0"/>
          <a:ext cx="0" cy="0"/>
          <a:chOff x="0" y="0"/>
          <a:chExt cx="0" cy="0"/>
        </a:xfrm>
      </p:grpSpPr>
      <p:pic>
        <p:nvPicPr>
          <p:cNvPr id="101" name="Google Shape;101;p7" title="Screenshot 2025-09-25 at 8.28.20 PM.png"/>
          <p:cNvPicPr preferRelativeResize="0"/>
          <p:nvPr/>
        </p:nvPicPr>
        <p:blipFill rotWithShape="1">
          <a:blip r:embed="rId3">
            <a:alphaModFix/>
          </a:blip>
          <a:srcRect b="0" l="0" r="0" t="0"/>
          <a:stretch/>
        </p:blipFill>
        <p:spPr>
          <a:xfrm>
            <a:off x="1612375" y="152400"/>
            <a:ext cx="5919244"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2D2D"/>
        </a:solidFill>
      </p:bgPr>
    </p:bg>
    <p:spTree>
      <p:nvGrpSpPr>
        <p:cNvPr id="105" name="Shape 105"/>
        <p:cNvGrpSpPr/>
        <p:nvPr/>
      </p:nvGrpSpPr>
      <p:grpSpPr>
        <a:xfrm>
          <a:off x="0" y="0"/>
          <a:ext cx="0" cy="0"/>
          <a:chOff x="0" y="0"/>
          <a:chExt cx="0" cy="0"/>
        </a:xfrm>
      </p:grpSpPr>
      <p:pic>
        <p:nvPicPr>
          <p:cNvPr id="106" name="Google Shape;106;p8" title="Screenshot 2026-02-14 at 8.50.04 PM.png"/>
          <p:cNvPicPr preferRelativeResize="0"/>
          <p:nvPr/>
        </p:nvPicPr>
        <p:blipFill>
          <a:blip r:embed="rId3">
            <a:alphaModFix/>
          </a:blip>
          <a:stretch>
            <a:fillRect/>
          </a:stretch>
        </p:blipFill>
        <p:spPr>
          <a:xfrm>
            <a:off x="285750" y="366200"/>
            <a:ext cx="8572500" cy="4524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